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51" r:id="rId1"/>
    <p:sldMasterId id="2147483660" r:id="rId2"/>
    <p:sldMasterId id="2147483669" r:id="rId3"/>
  </p:sldMasterIdLst>
  <p:notesMasterIdLst>
    <p:notesMasterId r:id="rId21"/>
  </p:notesMasterIdLst>
  <p:handoutMasterIdLst>
    <p:handoutMasterId r:id="rId22"/>
  </p:handoutMasterIdLst>
  <p:sldIdLst>
    <p:sldId id="256" r:id="rId4"/>
    <p:sldId id="278" r:id="rId5"/>
    <p:sldId id="476" r:id="rId6"/>
    <p:sldId id="510" r:id="rId7"/>
    <p:sldId id="494" r:id="rId8"/>
    <p:sldId id="511" r:id="rId9"/>
    <p:sldId id="505" r:id="rId10"/>
    <p:sldId id="508" r:id="rId11"/>
    <p:sldId id="509" r:id="rId12"/>
    <p:sldId id="500" r:id="rId13"/>
    <p:sldId id="513" r:id="rId14"/>
    <p:sldId id="504" r:id="rId15"/>
    <p:sldId id="501" r:id="rId16"/>
    <p:sldId id="512" r:id="rId17"/>
    <p:sldId id="503" r:id="rId18"/>
    <p:sldId id="507" r:id="rId19"/>
    <p:sldId id="506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A00"/>
    <a:srgbClr val="D8D8D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4" autoAdjust="0"/>
    <p:restoredTop sz="73101" autoAdjust="0"/>
  </p:normalViewPr>
  <p:slideViewPr>
    <p:cSldViewPr snapToGrid="0" snapToObjects="1">
      <p:cViewPr varScale="1">
        <p:scale>
          <a:sx n="70" d="100"/>
          <a:sy n="70" d="100"/>
        </p:scale>
        <p:origin x="211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130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DA957C-7086-1842-946C-72BD2CF399EC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CBD61E-340F-1A44-BA3D-B0D6A70F97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03961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1864D-C487-214F-A400-C44094BF6C4B}" type="datetimeFigureOut">
              <a:rPr lang="en-US" smtClean="0"/>
              <a:t>6/22/2019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C0B09A-6706-1944-A37A-3010484C8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3437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Thanks for the introduction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9755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79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83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1756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086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15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571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5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474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DAF49-4C0E-A749-B492-D299534962D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97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en-US" dirty="0">
                <a:solidFill>
                  <a:schemeClr val="tx1"/>
                </a:solidFill>
              </a:rPr>
              <a:t>Increased demand for high efficient and functional MRI simulation software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958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441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8161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17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885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5C0B09A-6706-1944-A37A-3010484C875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117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5" name="Picture 4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5439799" y="2257911"/>
            <a:ext cx="1064045" cy="11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20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/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884059" y="3640667"/>
            <a:ext cx="4906437" cy="1807558"/>
          </a:xfrm>
          <a:prstGeom prst="rect">
            <a:avLst/>
          </a:prstGeom>
        </p:spPr>
        <p:txBody>
          <a:bodyPr vert="horz"/>
          <a:lstStyle>
            <a:lvl1pPr marL="137160" indent="-228600">
              <a:lnSpc>
                <a:spcPct val="150000"/>
              </a:lnSpc>
              <a:spcBef>
                <a:spcPts val="600"/>
              </a:spcBef>
              <a:buFont typeface="+mj-lt"/>
              <a:buAutoNum type="arabicPeriod"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  <a:lvl2pPr marL="411480" indent="-228600">
              <a:lnSpc>
                <a:spcPct val="150000"/>
              </a:lnSpc>
              <a:spcBef>
                <a:spcPts val="600"/>
              </a:spcBef>
              <a:buFont typeface="+mj-lt"/>
              <a:buAutoNum type="alphaUcPeriod"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2pPr>
            <a:lvl3pPr marL="64008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3pPr>
            <a:lvl4pPr marL="91440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4pPr>
            <a:lvl5pPr marL="1097280" indent="-182880">
              <a:lnSpc>
                <a:spcPct val="150000"/>
              </a:lnSpc>
              <a:spcBef>
                <a:spcPts val="600"/>
              </a:spcBef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9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91118" y="2963345"/>
            <a:ext cx="4899377" cy="6603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</a:p>
        </p:txBody>
      </p:sp>
      <p:sp>
        <p:nvSpPr>
          <p:cNvPr id="20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783918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11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8447898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MOSAIC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891118" y="2963345"/>
            <a:ext cx="4525433" cy="2785522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22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24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7394671" y="1638765"/>
            <a:ext cx="3714044" cy="172666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6" name="Picture Placeholder 4"/>
          <p:cNvSpPr>
            <a:spLocks noGrp="1"/>
          </p:cNvSpPr>
          <p:nvPr>
            <p:ph type="pic" sz="quarter" idx="17"/>
          </p:nvPr>
        </p:nvSpPr>
        <p:spPr>
          <a:xfrm>
            <a:off x="6197603" y="3514319"/>
            <a:ext cx="2336800" cy="2539348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8" name="Picture Placeholder 4"/>
          <p:cNvSpPr>
            <a:spLocks noGrp="1"/>
          </p:cNvSpPr>
          <p:nvPr>
            <p:ph type="pic" sz="quarter" idx="18"/>
          </p:nvPr>
        </p:nvSpPr>
        <p:spPr>
          <a:xfrm>
            <a:off x="8771917" y="3514319"/>
            <a:ext cx="2336800" cy="1328614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30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2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18771776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RGE IMAGE +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1010356" y="829627"/>
            <a:ext cx="7936793" cy="1016106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1168401" y="1845733"/>
            <a:ext cx="9940315" cy="4068698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7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509665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/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  <p:sp>
        <p:nvSpPr>
          <p:cNvPr id="16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-12700"/>
            <a:ext cx="12192000" cy="6858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9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THIS SLIDE IS FOR FULL BLEED PHOTOGRAPHY. CLICK THE ICON BEHIND THE HEADLINE OR DRAG+DROP A PHOTO TO ADD AN IMAGE.</a:t>
            </a:r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61856" y="2550124"/>
            <a:ext cx="9652000" cy="12077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THE HEADLINE IS ON TOP OF THE IMAGE.</a:t>
            </a:r>
          </a:p>
        </p:txBody>
      </p:sp>
      <p:sp>
        <p:nvSpPr>
          <p:cNvPr id="8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9700689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9301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77069" y="2760139"/>
            <a:ext cx="6614584" cy="93186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-1038577" y="140546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30790755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157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49774"/>
            <a:ext cx="12192000" cy="1787652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943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25316426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32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49774"/>
            <a:ext cx="12192000" cy="1787652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76941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9600" y="0"/>
            <a:ext cx="9042400" cy="1447800"/>
          </a:xfrm>
        </p:spPr>
        <p:txBody>
          <a:bodyPr/>
          <a:lstStyle>
            <a:lvl1pPr>
              <a:defRPr>
                <a:solidFill>
                  <a:srgbClr val="00336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5A94C6-B0FA-49BA-B334-C7EF0181C8CA}" type="datetimeFigureOut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6/22/2019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5D5751-79B0-43A0-A543-EECE5F194014}" type="slidenum">
              <a:rPr lang="en-US" smtClean="0">
                <a:solidFill>
                  <a:srgbClr val="00B05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B05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185045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(BASIC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777069" y="2760139"/>
            <a:ext cx="6614584" cy="931862"/>
          </a:xfrm>
          <a:prstGeom prst="rect">
            <a:avLst/>
          </a:prstGeom>
        </p:spPr>
        <p:txBody>
          <a:bodyPr vert="horz" anchor="ctr" anchorCtr="1"/>
          <a:lstStyle>
            <a:lvl1pPr marL="0" indent="0" algn="ctr">
              <a:lnSpc>
                <a:spcPct val="100000"/>
              </a:lnSpc>
              <a:buNone/>
              <a:defRPr sz="28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SECTION TITLE</a:t>
            </a:r>
          </a:p>
        </p:txBody>
      </p:sp>
      <p:sp>
        <p:nvSpPr>
          <p:cNvPr id="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4628826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GOES HERE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044282" y="2492782"/>
            <a:ext cx="7260167" cy="237595"/>
          </a:xfrm>
          <a:prstGeom prst="rect">
            <a:avLst/>
          </a:prstGeom>
        </p:spPr>
        <p:txBody>
          <a:bodyPr vert="horz"/>
          <a:lstStyle>
            <a:lvl1pPr marL="0" indent="0">
              <a:spcBef>
                <a:spcPts val="0"/>
              </a:spcBef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UNIVERSITY OF WISCONSIN–MADISON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4614115"/>
            <a:ext cx="2844800" cy="203419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7" name="Picture 6" descr="WISC_GEOMETRIC PATTERN_bottom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029200"/>
            <a:ext cx="12192000" cy="1828800"/>
          </a:xfrm>
          <a:prstGeom prst="rect">
            <a:avLst/>
          </a:prstGeom>
        </p:spPr>
      </p:pic>
      <p:pic>
        <p:nvPicPr>
          <p:cNvPr id="12" name="Picture 11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81599" y="1433964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6653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6448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049180" y="2738858"/>
            <a:ext cx="9776865" cy="122766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THANK YOU.</a:t>
            </a:r>
          </a:p>
        </p:txBody>
      </p:sp>
      <p:sp>
        <p:nvSpPr>
          <p:cNvPr id="11" name="Date Placeholder 3"/>
          <p:cNvSpPr txBox="1">
            <a:spLocks/>
          </p:cNvSpPr>
          <p:nvPr userDrawn="1"/>
        </p:nvSpPr>
        <p:spPr>
          <a:xfrm>
            <a:off x="1168464" y="3940906"/>
            <a:ext cx="2844800" cy="446675"/>
          </a:xfrm>
          <a:prstGeom prst="rect">
            <a:avLst/>
          </a:prstGeom>
        </p:spPr>
        <p:txBody>
          <a:bodyPr lIns="0" tIns="0" rIns="0" bIns="0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000" b="0" i="0" baseline="0" dirty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rPr>
              <a:t>March 3, 2016</a:t>
            </a:r>
          </a:p>
        </p:txBody>
      </p:sp>
      <p:pic>
        <p:nvPicPr>
          <p:cNvPr id="4" name="Picture 3" descr="WISC_GEOMETRIC PATTERN.jpg"/>
          <p:cNvPicPr>
            <a:picLocks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  <p:pic>
        <p:nvPicPr>
          <p:cNvPr id="10" name="Picture 9" descr="uwlogo_web_sm_ctr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84" r="34920" b="32370"/>
          <a:stretch/>
        </p:blipFill>
        <p:spPr>
          <a:xfrm>
            <a:off x="1032992" y="1967385"/>
            <a:ext cx="726757" cy="80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139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57886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AGENDA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1080909" y="2167998"/>
            <a:ext cx="4423833" cy="2065336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01 | TITLE OF SECTION GOES HERE</a:t>
            </a:r>
          </a:p>
          <a:p>
            <a:pPr lvl="0"/>
            <a:r>
              <a:rPr lang="en-US" dirty="0"/>
              <a:t>02 | TITLE OF SECTION GOES HERE</a:t>
            </a:r>
          </a:p>
          <a:p>
            <a:pPr lvl="0"/>
            <a:r>
              <a:rPr lang="en-US" dirty="0"/>
              <a:t>03 | TITLE OF SECTION GOES HERE</a:t>
            </a:r>
          </a:p>
          <a:p>
            <a:pPr lvl="0"/>
            <a:r>
              <a:rPr lang="en-US" dirty="0"/>
              <a:t>04 | TITLE OF SECTION GOES HERE</a:t>
            </a:r>
          </a:p>
          <a:p>
            <a:pPr lvl="0"/>
            <a:r>
              <a:rPr lang="en-US" dirty="0"/>
              <a:t>05 | TITLE OF SECTION GOES HERE</a:t>
            </a:r>
          </a:p>
          <a:p>
            <a:pPr lvl="0"/>
            <a:r>
              <a:rPr lang="en-US" dirty="0"/>
              <a:t>06 | TITLE OF SECTION GOES HERE</a:t>
            </a:r>
          </a:p>
        </p:txBody>
      </p:sp>
    </p:spTree>
    <p:extLst>
      <p:ext uri="{BB962C8B-B14F-4D97-AF65-F5344CB8AC3E}">
        <p14:creationId xmlns:p14="http://schemas.microsoft.com/office/powerpoint/2010/main" val="643551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061856" y="2844613"/>
            <a:ext cx="9652000" cy="132855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ONLY A HEADLINE GOES ON THIS SLIDE</a:t>
            </a:r>
          </a:p>
        </p:txBody>
      </p:sp>
      <p:sp>
        <p:nvSpPr>
          <p:cNvPr id="6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114989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1049167" y="3783982"/>
            <a:ext cx="8794743" cy="88961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1061856" y="2550124"/>
            <a:ext cx="9652000" cy="1207773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40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</a:t>
            </a:r>
            <a:br>
              <a:rPr lang="en-US" dirty="0"/>
            </a:br>
            <a:r>
              <a:rPr lang="en-US" dirty="0"/>
              <a:t>ON THIS SLIDE</a:t>
            </a:r>
          </a:p>
        </p:txBody>
      </p:sp>
      <p:sp>
        <p:nvSpPr>
          <p:cNvPr id="7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9970926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162051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16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6298948" y="2963345"/>
            <a:ext cx="4525433" cy="20827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99200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8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33345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+ HEADLINE + COP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9"/>
          <p:cNvSpPr>
            <a:spLocks noGrp="1"/>
          </p:cNvSpPr>
          <p:nvPr>
            <p:ph type="body" sz="quarter" idx="13" hasCustomPrompt="1"/>
          </p:nvPr>
        </p:nvSpPr>
        <p:spPr>
          <a:xfrm>
            <a:off x="530579" y="219078"/>
            <a:ext cx="6343639" cy="338137"/>
          </a:xfrm>
          <a:prstGeom prst="rect">
            <a:avLst/>
          </a:prstGeom>
        </p:spPr>
        <p:txBody>
          <a:bodyPr vert="horz" anchor="ctr" anchorCtr="0"/>
          <a:lstStyle>
            <a:lvl1pPr marL="0" indent="0">
              <a:spcBef>
                <a:spcPts val="0"/>
              </a:spcBef>
              <a:buNone/>
              <a:defRPr sz="1000" b="0" i="0" baseline="0">
                <a:solidFill>
                  <a:schemeClr val="bg1">
                    <a:lumMod val="5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TITLE OF PRESENTATION / TITLE OF PAGE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16"/>
          </p:nvPr>
        </p:nvSpPr>
        <p:spPr>
          <a:xfrm>
            <a:off x="6783918" y="1765224"/>
            <a:ext cx="4324349" cy="3683000"/>
          </a:xfrm>
          <a:prstGeom prst="rect">
            <a:avLst/>
          </a:prstGeom>
        </p:spPr>
        <p:txBody>
          <a:bodyPr vert="horz" anchor="b" anchorCtr="1"/>
          <a:lstStyle>
            <a:lvl1pPr marL="0" indent="0">
              <a:spcBef>
                <a:spcPts val="0"/>
              </a:spcBef>
              <a:buFontTx/>
              <a:buNone/>
              <a:defRPr sz="1200" baseline="0">
                <a:solidFill>
                  <a:schemeClr val="bg1"/>
                </a:solidFill>
                <a:latin typeface="Avenir Medium"/>
              </a:defRPr>
            </a:lvl1pPr>
          </a:lstStyle>
          <a:p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890866" y="2963345"/>
            <a:ext cx="4525433" cy="2082788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50000"/>
              </a:lnSpc>
              <a:buNone/>
              <a:defRPr sz="1200" b="0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  <a:r>
              <a:rPr lang="en-US" dirty="0" err="1"/>
              <a:t>Proin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aliquam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, </a:t>
            </a:r>
            <a:r>
              <a:rPr lang="en-US" dirty="0" err="1"/>
              <a:t>malesuada</a:t>
            </a:r>
            <a:r>
              <a:rPr lang="en-US" dirty="0"/>
              <a:t> </a:t>
            </a:r>
            <a:r>
              <a:rPr lang="en-US" dirty="0" err="1"/>
              <a:t>rutrum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. Lorem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Duis</a:t>
            </a:r>
            <a:r>
              <a:rPr lang="en-US" dirty="0"/>
              <a:t> </a:t>
            </a:r>
            <a:r>
              <a:rPr lang="en-US" dirty="0" err="1"/>
              <a:t>faucibus</a:t>
            </a:r>
            <a:r>
              <a:rPr lang="en-US" dirty="0"/>
              <a:t> </a:t>
            </a:r>
            <a:r>
              <a:rPr lang="en-US" dirty="0" err="1"/>
              <a:t>massa</a:t>
            </a:r>
            <a:r>
              <a:rPr lang="en-US" dirty="0"/>
              <a:t> magna, </a:t>
            </a:r>
            <a:r>
              <a:rPr lang="en-US" dirty="0" err="1"/>
              <a:t>vel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 nisi </a:t>
            </a:r>
            <a:r>
              <a:rPr lang="en-US" dirty="0" err="1"/>
              <a:t>gravida</a:t>
            </a:r>
            <a:r>
              <a:rPr lang="en-US" dirty="0"/>
              <a:t> vel. </a:t>
            </a:r>
          </a:p>
          <a:p>
            <a:pPr lvl="0"/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891118" y="2184281"/>
            <a:ext cx="4899377" cy="779064"/>
          </a:xfrm>
          <a:prstGeom prst="rect">
            <a:avLst/>
          </a:prstGeom>
        </p:spPr>
        <p:txBody>
          <a:bodyPr vert="horz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400" b="1" i="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dirty="0"/>
              <a:t>HEADLINE GOES HERE ON THIS SLIDE</a:t>
            </a:r>
          </a:p>
        </p:txBody>
      </p:sp>
      <p:sp>
        <p:nvSpPr>
          <p:cNvPr id="10" name="object 4"/>
          <p:cNvSpPr txBox="1"/>
          <p:nvPr userDrawn="1"/>
        </p:nvSpPr>
        <p:spPr>
          <a:xfrm>
            <a:off x="3014582" y="6196447"/>
            <a:ext cx="850053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699" marR="5080" algn="r">
              <a:tabLst>
                <a:tab pos="2042690" algn="l"/>
                <a:tab pos="2184289" algn="l"/>
                <a:tab pos="3244684" algn="l"/>
              </a:tabLst>
            </a:pPr>
            <a:fld id="{0E1F2C87-DDC6-BA46-97E3-8B17805E8865}" type="slidenum">
              <a:rPr lang="en-US" sz="1000" b="1" smtClean="0">
                <a:solidFill>
                  <a:schemeClr val="bg1">
                    <a:lumMod val="50000"/>
                  </a:schemeClr>
                </a:solidFill>
                <a:latin typeface="Avenir Medium"/>
                <a:cs typeface="Avenir Black"/>
              </a:rPr>
              <a:pPr marL="12699" marR="5080" algn="r">
                <a:tabLst>
                  <a:tab pos="2042690" algn="l"/>
                  <a:tab pos="2184289" algn="l"/>
                  <a:tab pos="3244684" algn="l"/>
                </a:tabLst>
              </a:pPr>
              <a:t>‹#›</a:t>
            </a:fld>
            <a:endParaRPr lang="en-US" sz="1000" dirty="0">
              <a:solidFill>
                <a:schemeClr val="bg1">
                  <a:lumMod val="50000"/>
                </a:schemeClr>
              </a:solidFill>
              <a:latin typeface="Avenir Medium"/>
              <a:cs typeface="Avenir Black"/>
            </a:endParaRPr>
          </a:p>
        </p:txBody>
      </p:sp>
    </p:spTree>
    <p:extLst>
      <p:ext uri="{BB962C8B-B14F-4D97-AF65-F5344CB8AC3E}">
        <p14:creationId xmlns:p14="http://schemas.microsoft.com/office/powerpoint/2010/main" val="2397657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6" Type="http://schemas.openxmlformats.org/officeDocument/2006/relationships/slideLayout" Target="../slideLayouts/slideLayout20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8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6.jpeg"/><Relationship Id="rId5" Type="http://schemas.openxmlformats.org/officeDocument/2006/relationships/image" Target="../media/image1.emf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6">
            <a:alphaModFix amt="80000"/>
          </a:blip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132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49" r:id="rId2"/>
    <p:sldLayoutId id="2147483673" r:id="rId3"/>
    <p:sldLayoutId id="2147483681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ISC_GEOMETRIC PATTERN.jpg"/>
          <p:cNvPicPr>
            <a:picLocks/>
          </p:cNvPicPr>
          <p:nvPr userDrawn="1"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6654582"/>
            <a:ext cx="12192000" cy="2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43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72" r:id="rId8"/>
    <p:sldLayoutId id="2147483668" r:id="rId9"/>
    <p:sldLayoutId id="2147483678" r:id="rId10"/>
    <p:sldLayoutId id="2147483679" r:id="rId11"/>
    <p:sldLayoutId id="2147483680" r:id="rId12"/>
    <p:sldLayoutId id="2147483709" r:id="rId13"/>
    <p:sldLayoutId id="2147483710" r:id="rId14"/>
    <p:sldLayoutId id="2147483711" r:id="rId15"/>
    <p:sldLayoutId id="2147483712" r:id="rId16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5">
            <a:alphaModFix amt="80000"/>
          </a:blip>
          <a:srcRect t="12483" b="12483"/>
          <a:stretch/>
        </p:blipFill>
        <p:spPr>
          <a:xfrm>
            <a:off x="-16933" y="-12700"/>
            <a:ext cx="12208933" cy="6870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-827618" y="2779185"/>
            <a:ext cx="2908302" cy="1286933"/>
          </a:xfrm>
          <a:prstGeom prst="triangle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10094382" y="2779185"/>
            <a:ext cx="2908302" cy="1286933"/>
          </a:xfrm>
          <a:prstGeom prst="triangle">
            <a:avLst/>
          </a:prstGeom>
        </p:spPr>
      </p:pic>
    </p:spTree>
    <p:extLst>
      <p:ext uri="{BB962C8B-B14F-4D97-AF65-F5344CB8AC3E}">
        <p14:creationId xmlns:p14="http://schemas.microsoft.com/office/powerpoint/2010/main" val="42254702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6" r:id="rId2"/>
    <p:sldLayoutId id="2147483677" r:id="rId3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0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gif"/><Relationship Id="rId5" Type="http://schemas.openxmlformats.org/officeDocument/2006/relationships/image" Target="../media/image37.gif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49.png"/><Relationship Id="rId4" Type="http://schemas.openxmlformats.org/officeDocument/2006/relationships/image" Target="../media/image44.png"/><Relationship Id="rId9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leoliuf.github.io/MRiLab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1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639960" y="5024155"/>
            <a:ext cx="3819635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Presenter: </a:t>
            </a:r>
            <a:r>
              <a:rPr lang="en-US" sz="3200" b="1" dirty="0"/>
              <a:t>Fang Liu, PhD</a:t>
            </a:r>
            <a:endParaRPr lang="en-US" sz="3200" dirty="0"/>
          </a:p>
        </p:txBody>
      </p:sp>
      <p:sp>
        <p:nvSpPr>
          <p:cNvPr id="18" name="Text Placeholder 1">
            <a:extLst>
              <a:ext uri="{FF2B5EF4-FFF2-40B4-BE49-F238E27FC236}">
                <a16:creationId xmlns:a16="http://schemas.microsoft.com/office/drawing/2014/main" id="{2165EA9A-5464-4137-B4BD-FB8298DB59C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049181" y="2324142"/>
            <a:ext cx="10199844" cy="1563588"/>
          </a:xfrm>
          <a:solidFill>
            <a:schemeClr val="bg1"/>
          </a:solidFill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MRiLab</a:t>
            </a:r>
            <a:r>
              <a:rPr lang="en-US" dirty="0">
                <a:solidFill>
                  <a:schemeClr val="tx1"/>
                </a:solidFill>
              </a:rPr>
              <a:t> Simulation Software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83CE4AC3-495C-4F6B-B23A-7ECF33955F82}"/>
              </a:ext>
            </a:extLst>
          </p:cNvPr>
          <p:cNvSpPr txBox="1">
            <a:spLocks/>
          </p:cNvSpPr>
          <p:nvPr/>
        </p:nvSpPr>
        <p:spPr>
          <a:xfrm>
            <a:off x="1049181" y="3077262"/>
            <a:ext cx="11142820" cy="488602"/>
          </a:xfrm>
          <a:prstGeom prst="rect">
            <a:avLst/>
          </a:prstGeom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Fang Liu, Julia </a:t>
            </a:r>
            <a:r>
              <a:rPr lang="en-US" sz="1600" b="1" dirty="0" err="1"/>
              <a:t>Velikina</a:t>
            </a:r>
            <a:r>
              <a:rPr lang="en-US" sz="1600" b="1" dirty="0"/>
              <a:t>, Wally Block, Richard </a:t>
            </a:r>
            <a:r>
              <a:rPr lang="en-US" sz="1600" b="1" dirty="0" err="1"/>
              <a:t>Kijowski</a:t>
            </a:r>
            <a:r>
              <a:rPr lang="en-US" sz="1600" b="1" dirty="0"/>
              <a:t>, Alexey Samsonov</a:t>
            </a:r>
            <a:endParaRPr lang="en-US" sz="1600" b="1" baseline="30000" dirty="0"/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8ACBA277-967C-4C41-AB1B-B9E188291E12}"/>
              </a:ext>
            </a:extLst>
          </p:cNvPr>
          <p:cNvSpPr txBox="1">
            <a:spLocks/>
          </p:cNvSpPr>
          <p:nvPr/>
        </p:nvSpPr>
        <p:spPr>
          <a:xfrm>
            <a:off x="1049181" y="3489129"/>
            <a:ext cx="7000484" cy="488602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i="1" dirty="0"/>
              <a:t>Radiology, University of Wisconsin-Madison, United States</a:t>
            </a:r>
          </a:p>
          <a:p>
            <a:endParaRPr lang="en-US" sz="1600" baseline="30000" dirty="0"/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A97080F-D430-4FDD-80BB-FD3B78884062}"/>
              </a:ext>
            </a:extLst>
          </p:cNvPr>
          <p:cNvSpPr txBox="1">
            <a:spLocks/>
          </p:cNvSpPr>
          <p:nvPr/>
        </p:nvSpPr>
        <p:spPr>
          <a:xfrm>
            <a:off x="1049181" y="4278627"/>
            <a:ext cx="9512793" cy="732903"/>
          </a:xfrm>
          <a:prstGeom prst="rect">
            <a:avLst/>
          </a:prstGeom>
          <a:solidFill>
            <a:schemeClr val="bg1"/>
          </a:solidFill>
        </p:spPr>
        <p:txBody>
          <a:bodyPr vert="horz"/>
          <a:lstStyle>
            <a:lvl1pPr marL="0" indent="0" algn="l" defTabSz="457200" rtl="0" eaLnBrk="1" latinLnBrk="0" hangingPunct="1">
              <a:spcBef>
                <a:spcPts val="0"/>
              </a:spcBef>
              <a:buFont typeface="Arial"/>
              <a:buNone/>
              <a:defRPr sz="1200" b="0" i="0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2019 ISMRM Weekend Educational Session:</a:t>
            </a:r>
            <a:endParaRPr lang="en-US" sz="2800" b="1" baseline="30000" dirty="0"/>
          </a:p>
          <a:p>
            <a:r>
              <a:rPr lang="en-US" sz="2000" dirty="0"/>
              <a:t>Open-Source Software Tools for MR Pulse Design, Simulation &amp; Reconstruction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0D25F82-BC40-4F04-8FC9-4FE9582BB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4211" y="332176"/>
            <a:ext cx="1901965" cy="190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859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Accuracy and Efficiency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0" r="1110" b="38527"/>
          <a:stretch/>
        </p:blipFill>
        <p:spPr>
          <a:xfrm>
            <a:off x="310587" y="1371601"/>
            <a:ext cx="3487121" cy="3384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383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Realistic Tissue Modeling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Generalized multi-pool spin modeling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6B8136A-7258-4654-8EAA-3071660D7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3113" y="1887127"/>
            <a:ext cx="2751185" cy="308374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9F6BE020-CE1E-47BF-B28E-9793E497C300}"/>
              </a:ext>
            </a:extLst>
          </p:cNvPr>
          <p:cNvGrpSpPr/>
          <p:nvPr/>
        </p:nvGrpSpPr>
        <p:grpSpPr>
          <a:xfrm>
            <a:off x="6827954" y="1840951"/>
            <a:ext cx="2232992" cy="1565129"/>
            <a:chOff x="6827954" y="1840951"/>
            <a:chExt cx="2232992" cy="15651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FD314ED-0133-4CE4-99A4-E4BEEC8873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27954" y="2452078"/>
              <a:ext cx="2232992" cy="954002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0C8FBB-7BFB-46B3-9CD0-7883717C5F46}"/>
                </a:ext>
              </a:extLst>
            </p:cNvPr>
            <p:cNvSpPr/>
            <p:nvPr/>
          </p:nvSpPr>
          <p:spPr>
            <a:xfrm>
              <a:off x="6984925" y="1840951"/>
              <a:ext cx="191905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b="1" dirty="0"/>
                <a:t>Multi-component </a:t>
              </a:r>
            </a:p>
            <a:p>
              <a:pPr algn="ctr"/>
              <a:r>
                <a:rPr lang="en-US" altLang="en-US" b="1" dirty="0"/>
                <a:t>Relaxometry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4B7D24C-3D3E-47A1-893F-4C114A54BB1B}"/>
              </a:ext>
            </a:extLst>
          </p:cNvPr>
          <p:cNvGrpSpPr/>
          <p:nvPr/>
        </p:nvGrpSpPr>
        <p:grpSpPr>
          <a:xfrm>
            <a:off x="9553282" y="1837730"/>
            <a:ext cx="2232991" cy="1568132"/>
            <a:chOff x="9752789" y="1837730"/>
            <a:chExt cx="2232991" cy="156813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66315C-D35A-413D-8C62-B84506C88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2789" y="2400487"/>
              <a:ext cx="2232991" cy="1005375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6636F1-C137-4B87-8C8D-1A6A3AC43407}"/>
                </a:ext>
              </a:extLst>
            </p:cNvPr>
            <p:cNvSpPr/>
            <p:nvPr/>
          </p:nvSpPr>
          <p:spPr>
            <a:xfrm>
              <a:off x="10039800" y="1837730"/>
              <a:ext cx="16190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b="1" dirty="0"/>
                <a:t>Magnetization </a:t>
              </a:r>
            </a:p>
            <a:p>
              <a:pPr algn="ctr"/>
              <a:r>
                <a:rPr lang="en-US" altLang="en-US" b="1" dirty="0"/>
                <a:t>Transfer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0890A42-0C26-41CA-97CF-509E38CE092E}"/>
              </a:ext>
            </a:extLst>
          </p:cNvPr>
          <p:cNvGrpSpPr/>
          <p:nvPr/>
        </p:nvGrpSpPr>
        <p:grpSpPr>
          <a:xfrm>
            <a:off x="6800350" y="3858214"/>
            <a:ext cx="2352675" cy="2608481"/>
            <a:chOff x="6800350" y="3835109"/>
            <a:chExt cx="2352675" cy="260848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B605BC0-3BBC-489C-BD28-D254A457E57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00350" y="4481440"/>
              <a:ext cx="2352675" cy="1962150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3CA7385-A80C-4605-831B-7DCE3700BC50}"/>
                </a:ext>
              </a:extLst>
            </p:cNvPr>
            <p:cNvSpPr/>
            <p:nvPr/>
          </p:nvSpPr>
          <p:spPr>
            <a:xfrm>
              <a:off x="7202148" y="3835109"/>
              <a:ext cx="154907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b="1" dirty="0"/>
                <a:t>Chemical Shift</a:t>
              </a:r>
            </a:p>
            <a:p>
              <a:pPr algn="ctr"/>
              <a:r>
                <a:rPr lang="en-US" altLang="en-US" b="1" dirty="0"/>
                <a:t>Imaging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26E2AD3-03C2-4187-A726-61C195BB1AB9}"/>
              </a:ext>
            </a:extLst>
          </p:cNvPr>
          <p:cNvGrpSpPr/>
          <p:nvPr/>
        </p:nvGrpSpPr>
        <p:grpSpPr>
          <a:xfrm>
            <a:off x="9547898" y="3858214"/>
            <a:ext cx="2238375" cy="2507700"/>
            <a:chOff x="9547898" y="3835109"/>
            <a:chExt cx="2238375" cy="25077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5887BCA-BA9A-4AB8-A790-CCACD400B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47898" y="4390184"/>
              <a:ext cx="2238375" cy="1952625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86045C5-5895-4D39-B87B-B0F4F2AB17BB}"/>
                </a:ext>
              </a:extLst>
            </p:cNvPr>
            <p:cNvSpPr/>
            <p:nvPr/>
          </p:nvSpPr>
          <p:spPr>
            <a:xfrm>
              <a:off x="9668536" y="3835109"/>
              <a:ext cx="199811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en-US" b="1" dirty="0"/>
                <a:t>Chemical Exchange</a:t>
              </a:r>
            </a:p>
            <a:p>
              <a:pPr algn="ctr"/>
              <a:r>
                <a:rPr lang="en-US" altLang="en-US" b="1" dirty="0"/>
                <a:t>Saturation Transfer</a:t>
              </a:r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3ED6AF1D-EE53-448E-8705-1A3688FCB84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16301"/>
          <a:stretch/>
        </p:blipFill>
        <p:spPr>
          <a:xfrm>
            <a:off x="655092" y="5204854"/>
            <a:ext cx="5140509" cy="1184228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9FBEDFD-1BE1-4986-AA31-2F0FD8DB3C0E}"/>
              </a:ext>
            </a:extLst>
          </p:cNvPr>
          <p:cNvSpPr/>
          <p:nvPr/>
        </p:nvSpPr>
        <p:spPr>
          <a:xfrm>
            <a:off x="8751226" y="1132057"/>
            <a:ext cx="2471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(</a:t>
            </a:r>
            <a:r>
              <a:rPr lang="en-US" sz="2000" b="1" dirty="0"/>
              <a:t>Liu et.al. </a:t>
            </a:r>
            <a:r>
              <a:rPr lang="en-US" sz="2000" b="1" i="1" dirty="0"/>
              <a:t>TMI</a:t>
            </a:r>
            <a:r>
              <a:rPr lang="en-US" sz="2000" b="1" dirty="0"/>
              <a:t> 2016</a:t>
            </a:r>
            <a:r>
              <a:rPr lang="en-US" sz="2000" dirty="0"/>
              <a:t>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5ADE7C8-DC71-49CE-8370-17467D77F3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06137" y="23026"/>
            <a:ext cx="2238375" cy="11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934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Accuracy and Efficiency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0" r="1110" b="38527"/>
          <a:stretch/>
        </p:blipFill>
        <p:spPr>
          <a:xfrm>
            <a:off x="310587" y="1371601"/>
            <a:ext cx="3487121" cy="3384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383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Realistic Tissue Modeling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Generalized multi-pool spin modeling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Finite differential Bloch-McConnel equations in the rotating frame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B5FF34-BC6E-4DEC-8247-BF6BB11B0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8247" y="2088033"/>
            <a:ext cx="8063754" cy="2489006"/>
          </a:xfrm>
          <a:prstGeom prst="rect">
            <a:avLst/>
          </a:prstGeom>
        </p:spPr>
      </p:pic>
      <p:pic>
        <p:nvPicPr>
          <p:cNvPr id="5" name="Picture 4" descr="A picture containing wall, indoor&#10;&#10;Description automatically generated">
            <a:extLst>
              <a:ext uri="{FF2B5EF4-FFF2-40B4-BE49-F238E27FC236}">
                <a16:creationId xmlns:a16="http://schemas.microsoft.com/office/drawing/2014/main" id="{F24E3D5F-C364-4F89-ACCC-AF657C0DBF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8427" y="4639235"/>
            <a:ext cx="2341517" cy="1826383"/>
          </a:xfrm>
          <a:prstGeom prst="rect">
            <a:avLst/>
          </a:prstGeom>
        </p:spPr>
      </p:pic>
      <p:pic>
        <p:nvPicPr>
          <p:cNvPr id="7" name="Picture 6" descr="A picture containing indoor, wall&#10;&#10;Description automatically generated">
            <a:extLst>
              <a:ext uri="{FF2B5EF4-FFF2-40B4-BE49-F238E27FC236}">
                <a16:creationId xmlns:a16="http://schemas.microsoft.com/office/drawing/2014/main" id="{D586F918-E527-43E4-B3CA-145B4874E5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60124" y="4639235"/>
            <a:ext cx="2344615" cy="18288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00E60AF-BF17-4851-98E2-951D73D51FB1}"/>
              </a:ext>
            </a:extLst>
          </p:cNvPr>
          <p:cNvSpPr/>
          <p:nvPr/>
        </p:nvSpPr>
        <p:spPr>
          <a:xfrm>
            <a:off x="8751226" y="1132057"/>
            <a:ext cx="24713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 (</a:t>
            </a:r>
            <a:r>
              <a:rPr lang="en-US" sz="2000" b="1" dirty="0"/>
              <a:t>Liu et.al. </a:t>
            </a:r>
            <a:r>
              <a:rPr lang="en-US" sz="2000" b="1" i="1" dirty="0"/>
              <a:t>TMI</a:t>
            </a:r>
            <a:r>
              <a:rPr lang="en-US" sz="2000" b="1" dirty="0"/>
              <a:t> 2016</a:t>
            </a:r>
            <a:r>
              <a:rPr lang="en-US" sz="2000" dirty="0"/>
              <a:t>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A61B632-4E54-4AC2-BE77-6ACC625F45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137" y="23026"/>
            <a:ext cx="2238375" cy="110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4504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Accuracy and Efficiency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510" r="1110" b="38527"/>
          <a:stretch/>
        </p:blipFill>
        <p:spPr>
          <a:xfrm>
            <a:off x="310587" y="1371601"/>
            <a:ext cx="3487121" cy="338400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3833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High-performance Computation Engine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Latest parallel computing with GPU acceleration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NVidia CUDA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Multi-core CPU with high-caliber linear algebra computing libraries </a:t>
            </a:r>
          </a:p>
          <a:p>
            <a:pPr lvl="2">
              <a:buFont typeface="Wingdings" panose="05000000000000000000" pitchFamily="2" charset="2"/>
              <a:buChar char="q"/>
            </a:pPr>
            <a:r>
              <a:rPr lang="en-US" altLang="en-US" sz="2000" dirty="0">
                <a:solidFill>
                  <a:schemeClr val="tx1"/>
                </a:solidFill>
              </a:rPr>
              <a:t>Intel IPP, AMD </a:t>
            </a:r>
            <a:r>
              <a:rPr lang="en-US" altLang="en-US" sz="2000" dirty="0" err="1">
                <a:solidFill>
                  <a:schemeClr val="tx1"/>
                </a:solidFill>
              </a:rPr>
              <a:t>Framewave</a:t>
            </a:r>
            <a:r>
              <a:rPr lang="en-US" altLang="en-US" sz="2000" dirty="0">
                <a:solidFill>
                  <a:schemeClr val="tx1"/>
                </a:solidFill>
              </a:rPr>
              <a:t>, OpenMP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0D3F3E-D2DC-493B-8E40-5B8D3E0095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7458" y="2874413"/>
            <a:ext cx="1788373" cy="10866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9E9C86-ED93-4E30-B54E-A6D96693C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1338" y="2874413"/>
            <a:ext cx="1102666" cy="10866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3493ED-1E93-40CA-B844-A0DCBE3FDC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64696" y="4212257"/>
            <a:ext cx="2465097" cy="1086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45CA2F-29CC-49D9-B2EB-5DFFCFBE00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09711" y="5617540"/>
            <a:ext cx="2195740" cy="71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230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12EE043-9924-4E68-9395-B283E804B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299" y="2390513"/>
            <a:ext cx="4607622" cy="309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23EB37-406D-4284-A9DA-7A0F18FF4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4863" y="2560892"/>
            <a:ext cx="5171069" cy="3319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64562-7F00-48D0-B276-CF69022174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2957" y="2718698"/>
            <a:ext cx="4784089" cy="35028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C887AA-30E0-42EB-9591-B66259E54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4597" y="2884157"/>
            <a:ext cx="5462330" cy="34928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2A03BF1-04DA-4822-BB1D-46F9E7364E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1577" y="3183656"/>
            <a:ext cx="5462330" cy="332964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Usability and Productivity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3253" t="26199" r="-6"/>
          <a:stretch/>
        </p:blipFill>
        <p:spPr>
          <a:xfrm>
            <a:off x="531812" y="1775011"/>
            <a:ext cx="3375210" cy="390089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324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User-friendly Graphical Interface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Enable realistic and interactive simulation environment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Easy access to any function and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A0D15E-BA8A-4679-B916-DF90310691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9490" y="3259320"/>
            <a:ext cx="5215642" cy="332964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2D10E-A3D3-4242-8ACF-9F009364E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07977" y="2029096"/>
            <a:ext cx="3717364" cy="27134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6F52DB9-15F6-4A9D-A8F9-AC6BF78535DB}"/>
              </a:ext>
            </a:extLst>
          </p:cNvPr>
          <p:cNvSpPr/>
          <p:nvPr/>
        </p:nvSpPr>
        <p:spPr>
          <a:xfrm>
            <a:off x="9795850" y="1578550"/>
            <a:ext cx="20730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b="1" dirty="0"/>
              <a:t>Function Bar</a:t>
            </a:r>
          </a:p>
        </p:txBody>
      </p:sp>
    </p:spTree>
    <p:extLst>
      <p:ext uri="{BB962C8B-B14F-4D97-AF65-F5344CB8AC3E}">
        <p14:creationId xmlns:p14="http://schemas.microsoft.com/office/powerpoint/2010/main" val="21104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Usability and Productivity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53" t="26199" r="-6"/>
          <a:stretch/>
        </p:blipFill>
        <p:spPr>
          <a:xfrm>
            <a:off x="531812" y="1775011"/>
            <a:ext cx="3375210" cy="390089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324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User-friendly Graphical Interface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Enable realistic and interactive simulation environment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Easy access to any function and control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Highly Customizable and Manageable Simulation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Allow user-defined functions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Self-contained </a:t>
            </a:r>
            <a:r>
              <a:rPr lang="en-US" altLang="en-US" dirty="0" err="1">
                <a:solidFill>
                  <a:schemeClr val="tx1"/>
                </a:solidFill>
              </a:rPr>
              <a:t>Matlab</a:t>
            </a:r>
            <a:r>
              <a:rPr lang="en-US" altLang="en-US" dirty="0">
                <a:solidFill>
                  <a:schemeClr val="tx1"/>
                </a:solidFill>
              </a:rPr>
              <a:t> code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Full Open-source 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508A2B-3CE6-4964-86C1-4F3480115A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985" y="3589611"/>
            <a:ext cx="3041197" cy="29856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227D64A-4C27-40EE-814E-9CFADAA0A8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9795" y="3191185"/>
            <a:ext cx="3781425" cy="21240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DD213C-82D2-4291-9C50-9CAAE06DEB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2758" b="25909"/>
          <a:stretch/>
        </p:blipFill>
        <p:spPr>
          <a:xfrm>
            <a:off x="7877746" y="5029200"/>
            <a:ext cx="3936438" cy="113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6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95057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 err="1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MRiLab</a:t>
            </a:r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: High Performance Simulation to Realistic MR Physics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" r="-6"/>
          <a:stretch/>
        </p:blipFill>
        <p:spPr>
          <a:xfrm>
            <a:off x="6411069" y="1028250"/>
            <a:ext cx="5547849" cy="406167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DCBC79B-C771-49FE-9279-EFD990A9B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575" y="2491728"/>
            <a:ext cx="5547849" cy="35417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261FBC5-D4A9-47D0-B137-2B06B697B028}"/>
              </a:ext>
            </a:extLst>
          </p:cNvPr>
          <p:cNvSpPr/>
          <p:nvPr/>
        </p:nvSpPr>
        <p:spPr>
          <a:xfrm>
            <a:off x="7265341" y="5176231"/>
            <a:ext cx="44860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Backend Framework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17B9-5BDE-4BF7-A33F-DB135E674582}"/>
              </a:ext>
            </a:extLst>
          </p:cNvPr>
          <p:cNvSpPr/>
          <p:nvPr/>
        </p:nvSpPr>
        <p:spPr>
          <a:xfrm>
            <a:off x="783347" y="1651225"/>
            <a:ext cx="486230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40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Frontend Interface</a:t>
            </a:r>
          </a:p>
        </p:txBody>
      </p:sp>
    </p:spTree>
    <p:extLst>
      <p:ext uri="{BB962C8B-B14F-4D97-AF65-F5344CB8AC3E}">
        <p14:creationId xmlns:p14="http://schemas.microsoft.com/office/powerpoint/2010/main" val="36706812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8" y="282762"/>
            <a:ext cx="4089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What in the 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A55EB-9367-4393-A48E-1A37B1C50D1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23517" y="1056479"/>
            <a:ext cx="10499497" cy="4140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</a:rPr>
              <a:t>Run and Configure </a:t>
            </a:r>
            <a:r>
              <a:rPr lang="en-US" altLang="en-US" sz="2800" dirty="0" err="1">
                <a:solidFill>
                  <a:schemeClr val="tx1"/>
                </a:solidFill>
              </a:rPr>
              <a:t>MRiLab</a:t>
            </a:r>
            <a:endParaRPr lang="en-US" altLang="en-US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sz="2800" dirty="0">
                <a:solidFill>
                  <a:schemeClr val="tx1"/>
                </a:solidFill>
              </a:rPr>
              <a:t>Examples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</a:rPr>
              <a:t>Simple GRE Simulation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i="1" dirty="0">
                <a:solidFill>
                  <a:schemeClr val="tx1"/>
                </a:solidFill>
              </a:rPr>
              <a:t>k</a:t>
            </a:r>
            <a:r>
              <a:rPr lang="en-US" altLang="en-US" sz="2400" dirty="0">
                <a:solidFill>
                  <a:schemeClr val="tx1"/>
                </a:solidFill>
              </a:rPr>
              <a:t>-Space Acquisition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</a:rPr>
              <a:t>Steady-state Sequence (</a:t>
            </a:r>
            <a:r>
              <a:rPr lang="en-US" altLang="en-US" sz="2400" dirty="0" err="1">
                <a:solidFill>
                  <a:schemeClr val="tx1"/>
                </a:solidFill>
              </a:rPr>
              <a:t>bSSFP</a:t>
            </a:r>
            <a:r>
              <a:rPr lang="en-US" altLang="en-US" sz="2400" dirty="0">
                <a:solidFill>
                  <a:schemeClr val="tx1"/>
                </a:solidFill>
              </a:rPr>
              <a:t>)</a:t>
            </a:r>
          </a:p>
          <a:p>
            <a:pPr marL="914400" lvl="1" indent="-514350">
              <a:buFont typeface="+mj-lt"/>
              <a:buAutoNum type="arabicPeriod"/>
            </a:pPr>
            <a:r>
              <a:rPr lang="en-US" altLang="en-US" sz="2400" dirty="0">
                <a:solidFill>
                  <a:schemeClr val="tx1"/>
                </a:solidFill>
              </a:rPr>
              <a:t>Multi-channel Receiving Coil</a:t>
            </a:r>
            <a:endParaRPr lang="en-US" altLang="en-US" sz="28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E5255-5028-482E-867A-F36301D7A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56" y="191918"/>
            <a:ext cx="5611027" cy="17788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22DD1B0-F244-43C3-9C72-82F1E469EB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16" y="4466170"/>
            <a:ext cx="4694199" cy="19627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B69B69-4A96-42C5-BF89-66A8CFFCD1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0256" y="4440348"/>
            <a:ext cx="6231156" cy="20143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DA984-8160-4362-A7A4-AD65E9BCB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909" y="2071066"/>
            <a:ext cx="4317105" cy="23017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3D43E8B-4FBB-4A1E-B96F-F77EC29CFBD5}"/>
              </a:ext>
            </a:extLst>
          </p:cNvPr>
          <p:cNvSpPr txBox="1"/>
          <p:nvPr/>
        </p:nvSpPr>
        <p:spPr>
          <a:xfrm>
            <a:off x="5955118" y="33959"/>
            <a:ext cx="347472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A7F96B0-ECCC-444F-9D88-7C6E2BE8B117}"/>
              </a:ext>
            </a:extLst>
          </p:cNvPr>
          <p:cNvSpPr txBox="1"/>
          <p:nvPr/>
        </p:nvSpPr>
        <p:spPr>
          <a:xfrm>
            <a:off x="6533697" y="2003533"/>
            <a:ext cx="344424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992EC3-D319-48AD-BB9E-F388141D5A4B}"/>
              </a:ext>
            </a:extLst>
          </p:cNvPr>
          <p:cNvSpPr txBox="1"/>
          <p:nvPr/>
        </p:nvSpPr>
        <p:spPr>
          <a:xfrm>
            <a:off x="505989" y="4340082"/>
            <a:ext cx="347472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72080C-7C13-4BD6-86E9-1EB099859B96}"/>
              </a:ext>
            </a:extLst>
          </p:cNvPr>
          <p:cNvSpPr txBox="1"/>
          <p:nvPr/>
        </p:nvSpPr>
        <p:spPr>
          <a:xfrm>
            <a:off x="5522853" y="4332229"/>
            <a:ext cx="347472" cy="369332"/>
          </a:xfrm>
          <a:prstGeom prst="rect">
            <a:avLst/>
          </a:prstGeom>
          <a:solidFill>
            <a:srgbClr val="99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01443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51FF2C-79B8-4A60-92E5-52499AEC2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525" y="521174"/>
            <a:ext cx="10707971" cy="4778975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6591569" y="3947563"/>
            <a:ext cx="4313025" cy="1574953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51BB60-C60F-4DBE-B9D1-C3C25B8B2E3F}"/>
              </a:ext>
            </a:extLst>
          </p:cNvPr>
          <p:cNvSpPr/>
          <p:nvPr/>
        </p:nvSpPr>
        <p:spPr>
          <a:xfrm>
            <a:off x="6096000" y="5127451"/>
            <a:ext cx="56597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hlinkClick r:id="rId4"/>
              </a:rPr>
              <a:t>https://leoliuf.github.io/MRiLab/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908220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7537" y="3733800"/>
            <a:ext cx="11296929" cy="248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533" dirty="0">
                <a:solidFill>
                  <a:srgbClr val="19305C"/>
                </a:solidFill>
              </a:rPr>
              <a:t>Speaker Name: </a:t>
            </a:r>
            <a:r>
              <a:rPr lang="en-US" sz="2533" b="1" dirty="0">
                <a:solidFill>
                  <a:srgbClr val="19305C"/>
                </a:solidFill>
              </a:rPr>
              <a:t>Fang Liu</a:t>
            </a:r>
          </a:p>
          <a:p>
            <a:pPr marL="0" indent="0">
              <a:buNone/>
            </a:pPr>
            <a:endParaRPr lang="en-US" sz="2533" dirty="0">
              <a:solidFill>
                <a:srgbClr val="19305C"/>
              </a:solidFill>
            </a:endParaRPr>
          </a:p>
          <a:p>
            <a:pPr marL="0" indent="0">
              <a:buNone/>
            </a:pPr>
            <a:r>
              <a:rPr lang="en-US" sz="2533" dirty="0" err="1">
                <a:solidFill>
                  <a:srgbClr val="19305C"/>
                </a:solidFill>
              </a:rPr>
              <a:t>UWisc</a:t>
            </a:r>
            <a:r>
              <a:rPr lang="en-US" sz="2533" dirty="0">
                <a:solidFill>
                  <a:srgbClr val="19305C"/>
                </a:solidFill>
              </a:rPr>
              <a:t> Radiology Receives GE Healthcare equipment support</a:t>
            </a:r>
          </a:p>
        </p:txBody>
      </p:sp>
      <p:sp>
        <p:nvSpPr>
          <p:cNvPr id="3" name="Rectangle 2"/>
          <p:cNvSpPr/>
          <p:nvPr/>
        </p:nvSpPr>
        <p:spPr>
          <a:xfrm>
            <a:off x="1676402" y="2209801"/>
            <a:ext cx="8839199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defTabSz="1219170"/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Declaration of</a:t>
            </a:r>
            <a:b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</a:br>
            <a:r>
              <a:rPr lang="en-US" sz="4000" b="1" dirty="0">
                <a:solidFill>
                  <a:srgbClr val="19305C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rPr>
              <a:t>Financial Interests or Relationships</a:t>
            </a:r>
            <a:endParaRPr lang="en-US" sz="4000" dirty="0">
              <a:solidFill>
                <a:srgbClr val="19305C"/>
              </a:solidFill>
              <a:latin typeface="Arial" panose="020B0604020202020204" pitchFamily="34" charset="0"/>
              <a:ea typeface="ＭＳ Ｐゴシック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1946238"/>
            <a:ext cx="12192000" cy="55581"/>
          </a:xfrm>
          <a:prstGeom prst="rect">
            <a:avLst/>
          </a:prstGeom>
          <a:solidFill>
            <a:srgbClr val="1930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667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426E69D-A7CB-467C-82AB-7F0AA6266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8306" y="1"/>
            <a:ext cx="6803200" cy="226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94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6CDF0C31-EC62-4448-979E-047C0F6983A6}"/>
              </a:ext>
            </a:extLst>
          </p:cNvPr>
          <p:cNvSpPr/>
          <p:nvPr/>
        </p:nvSpPr>
        <p:spPr>
          <a:xfrm>
            <a:off x="4853961" y="3219616"/>
            <a:ext cx="2743200" cy="2743200"/>
          </a:xfrm>
          <a:prstGeom prst="ellipse">
            <a:avLst/>
          </a:prstGeom>
          <a:solidFill>
            <a:srgbClr val="E6B9B8">
              <a:alpha val="58824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Accuracy Efficiency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8" y="282762"/>
            <a:ext cx="408929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MRI Simulation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CA55EB-9367-4393-A48E-1A37B1C50D16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508026" y="906009"/>
            <a:ext cx="11355367" cy="3249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MRI simulation possesses great scientific and educational values for dissimilating MR physics, imaging acquisition and reconstruction algorithms, imaging processing and analysis methods.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Numerical simulation can speed the understanding of existing MR methods and facilitate the development of new MR imaging methods 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BD78E0A-9298-4BBC-8A63-07D02C9EF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220" y="2405659"/>
            <a:ext cx="8229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+mn-cs"/>
              </a:defRPr>
            </a:lvl9pPr>
          </a:lstStyle>
          <a:p>
            <a:endParaRPr lang="en-US" altLang="en-US" sz="2400" dirty="0">
              <a:latin typeface="+mn-lt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D9DDAFB-201F-40B5-94CB-754CFAF9CDF5}"/>
              </a:ext>
            </a:extLst>
          </p:cNvPr>
          <p:cNvSpPr/>
          <p:nvPr/>
        </p:nvSpPr>
        <p:spPr>
          <a:xfrm>
            <a:off x="1912469" y="3219616"/>
            <a:ext cx="2743200" cy="2743200"/>
          </a:xfrm>
          <a:prstGeom prst="ellipse">
            <a:avLst/>
          </a:prstGeom>
          <a:solidFill>
            <a:srgbClr val="B9CDE5">
              <a:alpha val="50196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Flexibility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Functionality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158FFFC5-7DDF-460A-9AB8-137034F76B3C}"/>
              </a:ext>
            </a:extLst>
          </p:cNvPr>
          <p:cNvSpPr/>
          <p:nvPr/>
        </p:nvSpPr>
        <p:spPr>
          <a:xfrm>
            <a:off x="7797843" y="3212682"/>
            <a:ext cx="2743200" cy="2743200"/>
          </a:xfrm>
          <a:prstGeom prst="ellipse">
            <a:avLst/>
          </a:prstGeom>
          <a:solidFill>
            <a:srgbClr val="92D050">
              <a:alpha val="58824"/>
            </a:srgbClr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Usability</a:t>
            </a:r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Productivity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16757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0086915-5C6E-4A35-96C1-BFAB0280F767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A full library of pre-defined macros (function modules) to configure virtual experiment.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Macro controls simulation parameters </a:t>
            </a: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79E31-7383-4BCF-8BD5-859E7E2C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10" y="1613646"/>
            <a:ext cx="2245861" cy="4249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95657A-950B-4115-AD0F-01310737CE03}"/>
              </a:ext>
            </a:extLst>
          </p:cNvPr>
          <p:cNvSpPr/>
          <p:nvPr/>
        </p:nvSpPr>
        <p:spPr>
          <a:xfrm>
            <a:off x="4257018" y="2284426"/>
            <a:ext cx="1863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RF Macro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4DF5780-5258-48DC-92B1-D42D61DC3FAE}"/>
              </a:ext>
            </a:extLst>
          </p:cNvPr>
          <p:cNvGrpSpPr/>
          <p:nvPr/>
        </p:nvGrpSpPr>
        <p:grpSpPr>
          <a:xfrm>
            <a:off x="4638544" y="2995121"/>
            <a:ext cx="7251802" cy="3234846"/>
            <a:chOff x="4553666" y="2995121"/>
            <a:chExt cx="7251802" cy="323484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A401B52-A154-4BC7-8442-6D72DB732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33677" y="3247618"/>
              <a:ext cx="3028950" cy="6762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4582025-E95E-4EF3-A8A6-1EA1384437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7479" y="3028950"/>
              <a:ext cx="3781425" cy="8001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D034D8A-15AC-436D-ADB9-E7C26331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77479" y="4200288"/>
              <a:ext cx="3781424" cy="8001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B7C17A4-DDE6-4D5E-8B87-2F746840FB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433677" y="4508471"/>
              <a:ext cx="3218392" cy="49042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B255251-3F20-4108-A045-6D756D520EB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53666" y="5429867"/>
              <a:ext cx="3829050" cy="80010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5293598-26FB-4FA5-9503-B4ADFF854B1A}"/>
                </a:ext>
              </a:extLst>
            </p:cNvPr>
            <p:cNvSpPr/>
            <p:nvPr/>
          </p:nvSpPr>
          <p:spPr>
            <a:xfrm>
              <a:off x="7969610" y="5671682"/>
              <a:ext cx="38358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en-US" dirty="0"/>
                <a:t>Max phase </a:t>
              </a:r>
              <a:r>
                <a:rPr lang="en-US" altLang="en-US" dirty="0" err="1"/>
                <a:t>Shinnar</a:t>
              </a:r>
              <a:r>
                <a:rPr lang="en-US" altLang="en-US" dirty="0"/>
                <a:t>-Le Roux Pulse 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A83129E-4EB3-4B64-9AF0-0130417C3BB5}"/>
                </a:ext>
              </a:extLst>
            </p:cNvPr>
            <p:cNvSpPr/>
            <p:nvPr/>
          </p:nvSpPr>
          <p:spPr>
            <a:xfrm>
              <a:off x="8120977" y="4243764"/>
              <a:ext cx="204094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en-US" dirty="0"/>
                <a:t>Gaussian Pulse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E73803-2452-4723-AC60-EE05686D7E13}"/>
                </a:ext>
              </a:extLst>
            </p:cNvPr>
            <p:cNvSpPr/>
            <p:nvPr/>
          </p:nvSpPr>
          <p:spPr>
            <a:xfrm>
              <a:off x="8160124" y="2995121"/>
              <a:ext cx="15760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1"/>
              <a:r>
                <a:rPr lang="en-US" altLang="en-US" dirty="0" err="1"/>
                <a:t>Sinc</a:t>
              </a:r>
              <a:r>
                <a:rPr lang="en-US" altLang="en-US" dirty="0"/>
                <a:t> Pulse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9687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A full library of pre-defined macros (function modules) to configure virtual experiment.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Macro controls simulation parameters </a:t>
            </a: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79E31-7383-4BCF-8BD5-859E7E2C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10" y="1613646"/>
            <a:ext cx="2245861" cy="4249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95657A-950B-4115-AD0F-01310737CE03}"/>
              </a:ext>
            </a:extLst>
          </p:cNvPr>
          <p:cNvSpPr/>
          <p:nvPr/>
        </p:nvSpPr>
        <p:spPr>
          <a:xfrm>
            <a:off x="4257018" y="2284426"/>
            <a:ext cx="1863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RF Macro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DB93B3-FD3B-4F08-BE8C-EA17D9D370BB}"/>
              </a:ext>
            </a:extLst>
          </p:cNvPr>
          <p:cNvSpPr/>
          <p:nvPr/>
        </p:nvSpPr>
        <p:spPr>
          <a:xfrm>
            <a:off x="5878909" y="2282026"/>
            <a:ext cx="2090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Gxyz</a:t>
            </a:r>
            <a:r>
              <a:rPr lang="en-US" altLang="en-US" sz="2000" dirty="0"/>
              <a:t> Macro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F40D52-638E-4411-B80F-A5D8120B8879}"/>
              </a:ext>
            </a:extLst>
          </p:cNvPr>
          <p:cNvSpPr/>
          <p:nvPr/>
        </p:nvSpPr>
        <p:spPr>
          <a:xfrm>
            <a:off x="7727786" y="2282026"/>
            <a:ext cx="2048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ADC Macro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AAC3BC5-E312-47CC-9B96-BFC9D69EE0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1944" y="2782657"/>
            <a:ext cx="5399835" cy="429769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BF48A7C-64A9-4F21-9431-9FFBB6FCD5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1945" y="3270308"/>
            <a:ext cx="5399835" cy="42392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C5283C9-5B43-413D-88F9-A5923FD74C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1945" y="3749229"/>
            <a:ext cx="5399835" cy="39644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3CB0391-D742-4597-ACD6-5B0CB182EE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943" y="4209045"/>
            <a:ext cx="5399835" cy="403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0BC1154-D622-434B-9583-AB71A3E1F7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21945" y="4675892"/>
            <a:ext cx="5399835" cy="97083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46D69199-B2D8-4DDF-BBF3-69A130C4F800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0513"/>
          <a:stretch/>
        </p:blipFill>
        <p:spPr>
          <a:xfrm>
            <a:off x="5321941" y="5710100"/>
            <a:ext cx="5399837" cy="85484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ABD53F9C-0EFC-46FE-9364-44036AB9434F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293529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A full library of pre-defined macros (function modules) to configure virtual experiment.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Macro controls simulation parameters </a:t>
            </a:r>
          </a:p>
          <a:p>
            <a:pPr marL="457200" lvl="1" indent="0">
              <a:buNone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0379E31-7383-4BCF-8BD5-859E7E2C40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810" y="1613646"/>
            <a:ext cx="2245861" cy="424927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95657A-950B-4115-AD0F-01310737CE03}"/>
              </a:ext>
            </a:extLst>
          </p:cNvPr>
          <p:cNvSpPr/>
          <p:nvPr/>
        </p:nvSpPr>
        <p:spPr>
          <a:xfrm>
            <a:off x="4257018" y="2284426"/>
            <a:ext cx="18637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RF Macro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4DB93B3-FD3B-4F08-BE8C-EA17D9D370BB}"/>
              </a:ext>
            </a:extLst>
          </p:cNvPr>
          <p:cNvSpPr/>
          <p:nvPr/>
        </p:nvSpPr>
        <p:spPr>
          <a:xfrm>
            <a:off x="5878909" y="2282026"/>
            <a:ext cx="209070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 err="1"/>
              <a:t>Gxyz</a:t>
            </a:r>
            <a:r>
              <a:rPr lang="en-US" altLang="en-US" sz="2000" dirty="0"/>
              <a:t> Macro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ACF40D52-638E-4411-B80F-A5D8120B8879}"/>
              </a:ext>
            </a:extLst>
          </p:cNvPr>
          <p:cNvSpPr/>
          <p:nvPr/>
        </p:nvSpPr>
        <p:spPr>
          <a:xfrm>
            <a:off x="7727786" y="2282026"/>
            <a:ext cx="20480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ADC Macro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34D9370-B57D-4EBD-9501-6C315FFF2D44}"/>
              </a:ext>
            </a:extLst>
          </p:cNvPr>
          <p:cNvSpPr/>
          <p:nvPr/>
        </p:nvSpPr>
        <p:spPr>
          <a:xfrm>
            <a:off x="9534022" y="2284426"/>
            <a:ext cx="1928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buFont typeface="Wingdings" panose="05000000000000000000" pitchFamily="2" charset="2"/>
              <a:buChar char="q"/>
            </a:pPr>
            <a:r>
              <a:rPr lang="en-US" altLang="en-US" sz="2000" dirty="0"/>
              <a:t>Ext Macro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94F033-3182-4421-A90A-5EF562F3EFEC}"/>
              </a:ext>
            </a:extLst>
          </p:cNvPr>
          <p:cNvGrpSpPr/>
          <p:nvPr/>
        </p:nvGrpSpPr>
        <p:grpSpPr>
          <a:xfrm>
            <a:off x="4329970" y="2703926"/>
            <a:ext cx="7443866" cy="3812995"/>
            <a:chOff x="4329970" y="2703926"/>
            <a:chExt cx="7443866" cy="3812995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CBEE8A2-5221-4267-84D0-8C128E033EB4}"/>
                </a:ext>
              </a:extLst>
            </p:cNvPr>
            <p:cNvSpPr/>
            <p:nvPr/>
          </p:nvSpPr>
          <p:spPr>
            <a:xfrm>
              <a:off x="4452635" y="2703926"/>
              <a:ext cx="7321201" cy="215443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/>
              <a:r>
                <a:rPr lang="en-US" altLang="en-US" sz="2400" dirty="0"/>
                <a:t>Extended Simulation Events</a:t>
              </a:r>
            </a:p>
            <a:p>
              <a:pPr lvl="2"/>
              <a:r>
                <a:rPr lang="en-US" altLang="en-US" dirty="0"/>
                <a:t>1 : </a:t>
              </a:r>
              <a:r>
                <a:rPr lang="en-US" altLang="en-US" dirty="0" err="1"/>
                <a:t>Plugin_Timer</a:t>
              </a:r>
              <a:r>
                <a:rPr lang="en-US" altLang="en-US" dirty="0"/>
                <a:t>, calculate remaining scan time</a:t>
              </a:r>
            </a:p>
            <a:p>
              <a:pPr lvl="2"/>
              <a:r>
                <a:rPr lang="en-US" altLang="en-US" dirty="0"/>
                <a:t>2 : </a:t>
              </a:r>
              <a:r>
                <a:rPr lang="en-US" altLang="en-US" dirty="0" err="1"/>
                <a:t>Plugin_IdealSpoiler</a:t>
              </a:r>
              <a:r>
                <a:rPr lang="en-US" altLang="en-US" dirty="0"/>
                <a:t>, </a:t>
              </a:r>
              <a:r>
                <a:rPr lang="en-US" altLang="en-US" dirty="0" err="1"/>
                <a:t>dephase</a:t>
              </a:r>
              <a:r>
                <a:rPr lang="en-US" altLang="en-US" dirty="0"/>
                <a:t> transverse magnetization</a:t>
              </a:r>
            </a:p>
            <a:p>
              <a:pPr lvl="2"/>
              <a:r>
                <a:rPr lang="en-US" altLang="en-US" dirty="0"/>
                <a:t>3 : </a:t>
              </a:r>
              <a:r>
                <a:rPr lang="en-US" altLang="en-US" dirty="0" err="1"/>
                <a:t>Plugin_ExecuteMotion</a:t>
              </a:r>
              <a:r>
                <a:rPr lang="en-US" altLang="en-US" dirty="0"/>
                <a:t>, trigger object motion</a:t>
              </a:r>
            </a:p>
            <a:p>
              <a:pPr lvl="2"/>
              <a:r>
                <a:rPr lang="en-US" altLang="en-US" dirty="0"/>
                <a:t>4 : </a:t>
              </a:r>
              <a:r>
                <a:rPr lang="en-US" altLang="en-US" dirty="0" err="1"/>
                <a:t>Plugin_RTRecon</a:t>
              </a:r>
              <a:r>
                <a:rPr lang="en-US" altLang="en-US" dirty="0"/>
                <a:t>, trigger real time image reconstruction</a:t>
              </a:r>
            </a:p>
            <a:p>
              <a:pPr lvl="2"/>
              <a:r>
                <a:rPr lang="en-US" altLang="en-US" dirty="0"/>
                <a:t>5 : </a:t>
              </a:r>
              <a:r>
                <a:rPr lang="en-US" altLang="en-US" dirty="0" err="1"/>
                <a:t>Plugin_ResetK</a:t>
              </a:r>
              <a:r>
                <a:rPr lang="en-US" altLang="en-US" dirty="0"/>
                <a:t>, reset </a:t>
              </a:r>
              <a:r>
                <a:rPr lang="en-US" altLang="en-US" dirty="0" err="1"/>
                <a:t>Kx</a:t>
              </a:r>
              <a:r>
                <a:rPr lang="en-US" altLang="en-US" dirty="0"/>
                <a:t>, Ky and </a:t>
              </a:r>
              <a:r>
                <a:rPr lang="en-US" altLang="en-US" dirty="0" err="1"/>
                <a:t>Kz</a:t>
              </a:r>
              <a:r>
                <a:rPr lang="en-US" altLang="en-US" dirty="0"/>
                <a:t> to zero</a:t>
              </a:r>
            </a:p>
            <a:p>
              <a:pPr lvl="2"/>
              <a:r>
                <a:rPr lang="en-US" altLang="en-US" sz="2000" dirty="0"/>
                <a:t>…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B301BCD-AFC8-4E56-A1FB-BE075B7F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329970" y="5050841"/>
              <a:ext cx="4259965" cy="131435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57730FB-5495-4B85-8DB1-720A1EC01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89935" y="4580080"/>
              <a:ext cx="2797660" cy="1936841"/>
            </a:xfrm>
            <a:prstGeom prst="rect">
              <a:avLst/>
            </a:prstGeom>
          </p:spPr>
        </p:pic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18DA2A12-CEEA-477F-A456-FBA4251AE02E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51487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149A3A-E8D5-4AA9-901E-1F9A551EA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326" y="1833298"/>
            <a:ext cx="7437595" cy="424111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for functionality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5F6D7D2-201A-40C4-89BD-E6B5AB19A0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12" r="48148" b="80924"/>
          <a:stretch/>
        </p:blipFill>
        <p:spPr>
          <a:xfrm>
            <a:off x="2178424" y="1022205"/>
            <a:ext cx="2017058" cy="10083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7EDF38-1C6E-45AF-BEB6-4B963F615BA9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3099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for functionality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5F6D7D2-201A-40C4-89BD-E6B5AB19A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2" t="15071" r="48148" b="50141"/>
          <a:stretch/>
        </p:blipFill>
        <p:spPr>
          <a:xfrm>
            <a:off x="2178424" y="1818779"/>
            <a:ext cx="2017058" cy="183882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F91C0767-9827-4CC9-8854-F37066C31FDC}"/>
              </a:ext>
            </a:extLst>
          </p:cNvPr>
          <p:cNvGrpSpPr/>
          <p:nvPr/>
        </p:nvGrpSpPr>
        <p:grpSpPr>
          <a:xfrm>
            <a:off x="4673024" y="1818779"/>
            <a:ext cx="7397160" cy="4161737"/>
            <a:chOff x="4673024" y="1818779"/>
            <a:chExt cx="7397160" cy="4161737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69E73F0-12DF-4491-9398-2BA7BD4ABF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358"/>
            <a:stretch/>
          </p:blipFill>
          <p:spPr>
            <a:xfrm>
              <a:off x="6096000" y="1818779"/>
              <a:ext cx="5974184" cy="4161737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CF71E0F-3B21-4BF1-8681-9FE025013F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3024" y="2277075"/>
              <a:ext cx="1422976" cy="2775969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45F8E60B-FC71-4770-BC04-AD1DCA0DD4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2" r="48148" b="80924"/>
          <a:stretch/>
        </p:blipFill>
        <p:spPr>
          <a:xfrm>
            <a:off x="2178424" y="1022205"/>
            <a:ext cx="2017058" cy="1008301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C0B62B7-8673-41AE-923D-B1BA427402F1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897815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D0991B0C-99BA-449B-935F-A78280064E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5617"/>
          <a:stretch/>
        </p:blipFill>
        <p:spPr>
          <a:xfrm>
            <a:off x="418164" y="1022205"/>
            <a:ext cx="1760260" cy="528571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C0D3049-AB21-4849-9DE3-C7C44D284774}"/>
              </a:ext>
            </a:extLst>
          </p:cNvPr>
          <p:cNvSpPr>
            <a:spLocks noGrp="1" noChangeArrowheads="1"/>
          </p:cNvSpPr>
          <p:nvPr/>
        </p:nvSpPr>
        <p:spPr bwMode="auto">
          <a:xfrm>
            <a:off x="4128247" y="805982"/>
            <a:ext cx="8063754" cy="21523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FF9900"/>
              </a:buClr>
              <a:buFont typeface="Wingdings" panose="05000000000000000000" pitchFamily="2" charset="2"/>
              <a:buChar char="n"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with flexibility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altLang="en-US" dirty="0">
                <a:solidFill>
                  <a:schemeClr val="tx1"/>
                </a:solidFill>
              </a:rPr>
              <a:t>Designed for functionality</a:t>
            </a:r>
          </a:p>
          <a:p>
            <a:pPr lvl="1">
              <a:buFont typeface="Wingdings" panose="05000000000000000000" pitchFamily="2" charset="2"/>
              <a:buChar char="q"/>
            </a:pP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D5F6D7D2-201A-40C4-89BD-E6B5AB19A0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2" t="49859" r="48148"/>
          <a:stretch/>
        </p:blipFill>
        <p:spPr>
          <a:xfrm>
            <a:off x="2178424" y="3657599"/>
            <a:ext cx="2017058" cy="26503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76F9D7-10A6-4044-8337-B5A4D2D81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0454" y="1758229"/>
            <a:ext cx="6439340" cy="46034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5244A4-60F2-457E-AF97-42896C4D42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2" t="15071" r="48148" b="50141"/>
          <a:stretch/>
        </p:blipFill>
        <p:spPr>
          <a:xfrm>
            <a:off x="2178424" y="1818779"/>
            <a:ext cx="2017058" cy="18388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5DFBA-4DDC-411C-9F4D-9CAD0FA79E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12" r="48148" b="80924"/>
          <a:stretch/>
        </p:blipFill>
        <p:spPr>
          <a:xfrm>
            <a:off x="2178424" y="1022205"/>
            <a:ext cx="2017058" cy="10083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C7862BC-4920-417F-B133-F43A3D03E15D}"/>
              </a:ext>
            </a:extLst>
          </p:cNvPr>
          <p:cNvSpPr/>
          <p:nvPr/>
        </p:nvSpPr>
        <p:spPr>
          <a:xfrm>
            <a:off x="310587" y="282762"/>
            <a:ext cx="48281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b="1" dirty="0"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Arial"/>
              </a:rPr>
              <a:t>Flexibility and Functionality</a:t>
            </a:r>
          </a:p>
        </p:txBody>
      </p:sp>
    </p:spTree>
    <p:extLst>
      <p:ext uri="{BB962C8B-B14F-4D97-AF65-F5344CB8AC3E}">
        <p14:creationId xmlns:p14="http://schemas.microsoft.com/office/powerpoint/2010/main" val="1278490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Slide / Plain Background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ontent Pages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Section Divider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18205</TotalTime>
  <Words>521</Words>
  <Application>Microsoft Office PowerPoint</Application>
  <PresentationFormat>Widescreen</PresentationFormat>
  <Paragraphs>128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Avenir Medium</vt:lpstr>
      <vt:lpstr>Calibri</vt:lpstr>
      <vt:lpstr>Wingdings</vt:lpstr>
      <vt:lpstr>Title Slide / Plain Background</vt:lpstr>
      <vt:lpstr>Content Pages</vt:lpstr>
      <vt:lpstr>Section Divider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160over90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Ben Harrison</dc:creator>
  <cp:lastModifiedBy>Fang</cp:lastModifiedBy>
  <cp:revision>1853</cp:revision>
  <dcterms:created xsi:type="dcterms:W3CDTF">2016-02-19T20:26:54Z</dcterms:created>
  <dcterms:modified xsi:type="dcterms:W3CDTF">2019-06-22T22:24:45Z</dcterms:modified>
</cp:coreProperties>
</file>